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4.xml" ContentType="application/vnd.openxmlformats-officedocument.drawingml.chart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6"/>
  </p:notesMasterIdLst>
  <p:sldIdLst>
    <p:sldId id="274" r:id="rId3"/>
    <p:sldId id="275" r:id="rId4"/>
    <p:sldId id="287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7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5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52988449877175E-2"/>
          <c:y val="9.1192635206974234E-3"/>
          <c:w val="0.57702711390267214"/>
          <c:h val="0.326535195276405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13590227552378E-2"/>
                  <c:y val="-7.16929430102535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квартал</c:v>
                </c:pt>
                <c:pt idx="1">
                  <c:v>2 квартал 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7657088"/>
        <c:axId val="158241856"/>
        <c:axId val="0"/>
      </c:bar3DChart>
      <c:catAx>
        <c:axId val="15765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8241856"/>
        <c:crosses val="autoZero"/>
        <c:auto val="1"/>
        <c:lblAlgn val="ctr"/>
        <c:lblOffset val="100"/>
        <c:noMultiLvlLbl val="0"/>
      </c:catAx>
      <c:valAx>
        <c:axId val="15824185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765708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5326896992649786"/>
          <c:y val="8.432079849500565E-2"/>
          <c:w val="0.25782938887322598"/>
          <c:h val="0.2976769056358198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681424043259324E-3"/>
          <c:y val="5.1730789634523038E-2"/>
          <c:w val="0.57702711390267214"/>
          <c:h val="0.1787328846636150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2388219213278857E-2"/>
                  <c:y val="-6.353680899134231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0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970548033197143E-3"/>
                  <c:y val="-6.3536808991342314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квартал</c:v>
                </c:pt>
                <c:pt idx="1">
                  <c:v>2 квартал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8432768"/>
        <c:axId val="158244160"/>
        <c:axId val="0"/>
      </c:bar3DChart>
      <c:catAx>
        <c:axId val="1584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8244160"/>
        <c:crosses val="autoZero"/>
        <c:auto val="1"/>
        <c:lblAlgn val="ctr"/>
        <c:lblOffset val="100"/>
        <c:noMultiLvlLbl val="0"/>
      </c:catAx>
      <c:valAx>
        <c:axId val="15824416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843276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4734268800116679"/>
          <c:y val="5.5582236193751647E-2"/>
          <c:w val="0.22117816423506259"/>
          <c:h val="0.202329068727467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792947876361569E-2"/>
          <c:y val="0.17960050782786863"/>
          <c:w val="0.57702711390267214"/>
          <c:h val="0.440444033537512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3173765837307393E-2"/>
                  <c:y val="-0.11087073215693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140973133941629E-2"/>
                  <c:y val="-0.10829234303700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квартал 2022 г.</c:v>
                </c:pt>
                <c:pt idx="1">
                  <c:v>1 квартал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8626816"/>
        <c:axId val="158697728"/>
        <c:axId val="0"/>
      </c:bar3DChart>
      <c:catAx>
        <c:axId val="15862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8697728"/>
        <c:crosses val="autoZero"/>
        <c:auto val="1"/>
        <c:lblAlgn val="ctr"/>
        <c:lblOffset val="100"/>
        <c:noMultiLvlLbl val="0"/>
      </c:catAx>
      <c:valAx>
        <c:axId val="15869772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862681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7402968979086133"/>
          <c:y val="0.42583230968985836"/>
          <c:w val="0.41041788503804966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9759362863350957E-2"/>
          <c:y val="2.5587237744309189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6296258276446131E-2"/>
                  <c:y val="-0.1835957190599995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592516552892262E-2"/>
                  <c:y val="-0.18014493697176545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1 квартал 2022 г.</c:v>
                </c:pt>
                <c:pt idx="1">
                  <c:v>1 квартал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0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8928896"/>
        <c:axId val="158697152"/>
        <c:axId val="0"/>
      </c:bar3DChart>
      <c:catAx>
        <c:axId val="15892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8697152"/>
        <c:crosses val="autoZero"/>
        <c:auto val="1"/>
        <c:lblAlgn val="ctr"/>
        <c:lblOffset val="100"/>
        <c:noMultiLvlLbl val="0"/>
      </c:catAx>
      <c:valAx>
        <c:axId val="15869715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892889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41070570069633355"/>
          <c:y val="0.32631212157613226"/>
          <c:w val="0.53848055569813003"/>
          <c:h val="0.237219623618692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5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80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097257022425179E-2"/>
          <c:y val="0.295142333934588"/>
          <c:w val="0.57702711390267214"/>
          <c:h val="0.440444033537512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dPt>
            <c:idx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0.12420897808221597"/>
                  <c:y val="-9.3752416468607422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19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4481604244088024E-2"/>
                  <c:y val="-6.9645152462364621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16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1 квартал  2022 г.</c:v>
                </c:pt>
                <c:pt idx="1">
                  <c:v>1  квартал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19</c:v>
                </c:pt>
                <c:pt idx="1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effectLst>
          <a:glow rad="139700">
            <a:srgbClr val="C0504D">
              <a:satMod val="175000"/>
              <a:alpha val="40000"/>
            </a:srgbClr>
          </a:glow>
          <a:innerShdw blurRad="114300">
            <a:sysClr val="windowText" lastClr="000000"/>
          </a:innerShdw>
        </a:effectLst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6625958397313079"/>
          <c:y val="0.30811044912829522"/>
          <c:w val="0.21401561962096272"/>
          <c:h val="0.25556405249314945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1 квартал 2022 г.</c:v>
                </c:pt>
                <c:pt idx="1">
                  <c:v>1 квартал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26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44499712"/>
        <c:axId val="157506304"/>
        <c:axId val="0"/>
      </c:bar3DChart>
      <c:catAx>
        <c:axId val="14449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7506304"/>
        <c:crosses val="autoZero"/>
        <c:auto val="1"/>
        <c:lblAlgn val="ctr"/>
        <c:lblOffset val="100"/>
        <c:noMultiLvlLbl val="0"/>
      </c:catAx>
      <c:valAx>
        <c:axId val="15750630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44499712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6823629567698908"/>
          <c:y val="0.60241506936255151"/>
          <c:w val="0.39066517059925038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186106548592E-3"/>
          <c:y val="9.773524733600986E-3"/>
          <c:w val="0.58267400384703971"/>
          <c:h val="0.561953519733795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1 квартал  2022 г.</c:v>
                </c:pt>
                <c:pt idx="1">
                  <c:v>1 квартал 2023 г.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5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44500736"/>
        <c:axId val="157505728"/>
        <c:axId val="0"/>
      </c:bar3DChart>
      <c:catAx>
        <c:axId val="14450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7505728"/>
        <c:crosses val="autoZero"/>
        <c:auto val="1"/>
        <c:lblAlgn val="ctr"/>
        <c:lblOffset val="100"/>
        <c:noMultiLvlLbl val="0"/>
      </c:catAx>
      <c:valAx>
        <c:axId val="15750572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4450073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6823626657512982"/>
          <c:y val="0.2861923192226597"/>
          <c:w val="0.41815080644659269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8912998737845159E-2"/>
                  <c:y val="-6.424425509430040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56499368922579E-2"/>
                  <c:y val="-6.4791323472468021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7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21698864060642E-2"/>
                  <c:y val="-0.14686033320426087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19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7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8350848"/>
        <c:axId val="157531456"/>
        <c:axId val="0"/>
      </c:bar3DChart>
      <c:catAx>
        <c:axId val="15835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7531456"/>
        <c:crosses val="autoZero"/>
        <c:auto val="1"/>
        <c:lblAlgn val="ctr"/>
        <c:lblOffset val="100"/>
        <c:noMultiLvlLbl val="0"/>
      </c:catAx>
      <c:valAx>
        <c:axId val="15753145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8350848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060946780048118"/>
          <c:y val="0.10727742607369511"/>
          <c:w val="0.34295711223343128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1.3177890134965819E-2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9064726139176362E-2"/>
                  <c:y val="-8.468560898794144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6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17661527983115E-2"/>
                  <c:y val="-7.774958816696170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11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129452278352724E-2"/>
                  <c:y val="-0.15549917633392329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21</a:t>
                    </a: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0</c:v>
                </c:pt>
                <c:pt idx="1">
                  <c:v>11</c:v>
                </c:pt>
                <c:pt idx="2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57656064"/>
        <c:axId val="157528576"/>
        <c:axId val="0"/>
      </c:bar3DChart>
      <c:catAx>
        <c:axId val="15765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57528576"/>
        <c:crosses val="autoZero"/>
        <c:auto val="1"/>
        <c:lblAlgn val="ctr"/>
        <c:lblOffset val="100"/>
        <c:noMultiLvlLbl val="0"/>
      </c:catAx>
      <c:valAx>
        <c:axId val="15752857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57656064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350079411339585"/>
          <c:y val="0.10727732892897654"/>
          <c:w val="0.31115282038223996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0.00232</cdr:x>
      <cdr:y>0.58333</cdr:y>
    </cdr:from>
    <cdr:to>
      <cdr:x>0.99471</cdr:x>
      <cdr:y>0.97222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89" y="3024336"/>
          <a:ext cx="9039188" cy="2016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Олег Геннадьевич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Капшук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,</a:t>
          </a:r>
        </a:p>
        <a:p xmlns:a="http://schemas.openxmlformats.org/drawingml/2006/main">
          <a:pPr algn="ctr"/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главный государственный инспектор отдела надзорной и разрешительной деятельности по ядерной и радиационной безопасности исследовательских ядерных установок и </a:t>
          </a:r>
          <a:r>
            <a:rPr lang="ru-RU" sz="2200" b="1" dirty="0" err="1" smtClean="0">
              <a:latin typeface="Times New Roman" pitchFamily="18" charset="0"/>
              <a:cs typeface="Times New Roman" pitchFamily="18" charset="0"/>
            </a:rPr>
            <a:t>Билибинской</a:t>
          </a:r>
          <a:r>
            <a:rPr lang="ru-RU" sz="2200" b="1" dirty="0" smtClean="0">
              <a:latin typeface="Times New Roman" pitchFamily="18" charset="0"/>
              <a:cs typeface="Times New Roman" pitchFamily="18" charset="0"/>
            </a:rPr>
            <a:t> атомной станции</a:t>
          </a:r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0.67455</cdr:y>
    </cdr:from>
    <cdr:to>
      <cdr:x>1</cdr:x>
      <cdr:y>0.83975</cdr:y>
    </cdr:to>
    <cdr:sp macro="" textlink="">
      <cdr:nvSpPr>
        <cdr:cNvPr id="2" name="TextBox 99">
          <a:hlinkClick xmlns:a="http://schemas.openxmlformats.org/drawingml/2006/main" xmlns:r="http://schemas.openxmlformats.org/officeDocument/2006/relationships" r:id="" action="ppaction://noaction"/>
        </cdr:cNvPr>
        <cdr:cNvSpPr txBox="1"/>
      </cdr:nvSpPr>
      <cdr:spPr>
        <a:xfrm xmlns:a="http://schemas.openxmlformats.org/drawingml/2006/main">
          <a:off x="0" y="2709104"/>
          <a:ext cx="4498004" cy="6634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lnSpc>
              <a:spcPts val="1100"/>
            </a:lnSpc>
            <a:defRPr/>
          </a:pPr>
          <a:r>
            <a:rPr lang="ru-RU" sz="1400" b="1" kern="0" dirty="0" smtClean="0">
              <a:latin typeface="Times New Roman" pitchFamily="18" charset="0"/>
              <a:cs typeface="Times New Roman" pitchFamily="18" charset="0"/>
            </a:rPr>
            <a:t>Наибольшее количество нарушений выявлено при организации осуществления учета и контроля ЯМ и РВ и при эксплуатации исследовательских ядерных установок. </a:t>
          </a:r>
          <a:endParaRPr lang="ru-RU" sz="1400" b="1" kern="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1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54117956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5631" y="2492896"/>
            <a:ext cx="914145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НАДЗОРНОЙ И РАЗРЕШИТЕЛЬНОЙ ДЕЯТЕЛЬНОСТИ ПО ЯДЕРНОЙ И РАДИАЦИОННОЙ БЕЗОПАСНОСТИ ИССЛЕДОВАТЕЛЬСКИХ ЯДЕРНЫХ УСТАНОВОК И БИЛИБИНСКОЙ АТОМНОЙ СТАНЦИИ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-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Центрального МТУ по надзору за ЯРБ </a:t>
            </a:r>
            <a:r>
              <a:rPr lang="ru-RU" sz="2400" dirty="0" err="1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11.01.2021 года № Пр-480-3-о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был произведен расчет необходимой штатной численности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РД-20-05-2008, </a:t>
            </a:r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должна составлять </a:t>
            </a:r>
            <a:r>
              <a:rPr lang="ru-RU" sz="24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человек.</a:t>
            </a:r>
            <a:endParaRPr lang="ru-RU" sz="24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3416320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Проблемные вопросы по направлению обеспечения безопасности на АЭС и ИЯУ:</a:t>
            </a:r>
            <a:endParaRPr lang="ru-RU" sz="2400" b="1" kern="0" dirty="0">
              <a:latin typeface="Times New Roman"/>
              <a:cs typeface="Times New Roman" pitchFamily="18" charset="0"/>
            </a:endParaRP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   1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.	Недостаточное периодическое централизованное </a:t>
            </a: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обучение 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и повышение квалификации инспекторского состава в учебных центрах.</a:t>
            </a:r>
          </a:p>
          <a:p>
            <a:pPr algn="just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    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365268"/>
            <a:ext cx="9141458" cy="5102935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	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Предложения по улучшению и  совершенствованию выполнения возлагаемых задач: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1.	Для обеспечения деятельности и лучшего информирования инспекторского состава необходима организация семинаров, совещаний, курсов по изучению вопросов ядерной, радиационной, технической безопасности, вопросов обеспечения требований пожарной безопасности, практике и политике Федеральной службы по экологическому, технологическому и атомному надзору.</a:t>
            </a: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2.	При вводе новых нормативных документов проводить семинары по их применению c целью исключения возможности наличия противоречивых требований с действующими нормами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правилами в области использования атомной энергии </a:t>
            </a: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/>
            </a:r>
            <a:b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</a:br>
            <a:r>
              <a:rPr lang="ru-RU" sz="2200" b="1" kern="0" dirty="0" smtClean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и </a:t>
            </a:r>
            <a:r>
              <a:rPr lang="ru-RU" sz="2200" b="1" kern="0" dirty="0">
                <a:solidFill>
                  <a:srgbClr val="4D4D4D"/>
                </a:solidFill>
                <a:latin typeface="Times New Roman"/>
                <a:cs typeface="Times New Roman" pitchFamily="18" charset="0"/>
              </a:rPr>
              <a:t>руководящими документами.</a:t>
            </a:r>
          </a:p>
          <a:p>
            <a:pPr algn="ctr" defTabSz="964039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2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02961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7247" y="5373216"/>
            <a:ext cx="6963321" cy="127419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Главный государственный инспектор отдела НРДЯРБ ИЯУ и </a:t>
            </a:r>
            <a:r>
              <a:rPr lang="ru-RU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,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Капшук</a:t>
            </a: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Олег Геннадьевич, доклад закончил.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Лист № 1</a:t>
            </a:r>
          </a:p>
          <a:p>
            <a:pPr algn="ctr"/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по надзору за ЯРБ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от 07.04.2023 года, отдел осуществляет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полномочия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сфере деятельности на ядерно и радиационно-опасных объектах, расположенных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города Москвы, Московской области, города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Севастополь, 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области, а также на территории Чукотского автономного округа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(только в части надзора и контроля за ядерной, радиационной и технической безопасностью </a:t>
            </a:r>
            <a:r>
              <a:rPr lang="ru-RU" sz="16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АЭС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и проведение проверок (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инспекций)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соблюдения юридическими лицами и индивидуальными предпринимателями требований законодательства Российской Федерации, нормативных правовых актов Российской Федерации, норм и правил в области использовании атомной энергии;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контроля и надзора: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ядерной, радиационной и технической безопасностью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использования атомной энергии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8738519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2</a:t>
            </a:r>
          </a:p>
          <a:p>
            <a:pPr algn="just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физической защитой ядерных установок, радиационных источников, пунктов хранения ядерных материалов и радиоактивных веществ, хранилищ радиоактивных отходов, за системами единого государственного учета и контроля ядерных материалов, радиоактивных веществ, радиоактивных отходов</a:t>
            </a: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выполнением международных обязательств Российской Федерации в области обеспечения безопасности при использовании атомной энергии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в пределах компетенции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законодательства Российской Федерации в области обращения с радиоактивными отходами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антитеррористической защищенности ядерных установок, радиационных источников, пунктов хранения ядерных материалов и радиоактивных веществ, хранилищ радиоактивных отходов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выполнения требований защиты информации в части своей компетенции</a:t>
            </a:r>
            <a:r>
              <a:rPr lang="en-US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требований технических регламентов в установленной сфере деятельности.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9255952"/>
              </p:ext>
            </p:extLst>
          </p:nvPr>
        </p:nvGraphicFramePr>
        <p:xfrm>
          <a:off x="-1" y="908720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00860"/>
            <a:ext cx="9144001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028" y="2417981"/>
            <a:ext cx="885203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организаций 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Росатома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«ГНЦ РФ-ФЭИ»;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«НИФХИ им.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Л.Я. Карпова»;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«НИКИЭТ»;  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«НИИП»;                   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«МСЗ»</a:t>
            </a:r>
            <a:endParaRPr lang="ru-RU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88" y="1292568"/>
            <a:ext cx="913862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Распоряжением Правительства Российской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23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2012 г.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 610-р все поднадзорные организации включены в </a:t>
            </a:r>
            <a:r>
              <a:rPr lang="ru-RU" sz="17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объектов использования атомной энергии, в отношении которых вводится режим постоянного государственного </a:t>
            </a:r>
            <a:r>
              <a:rPr lang="ru-RU" sz="17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</a:t>
            </a:r>
            <a:endParaRPr lang="en-US" sz="17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надзором отдела находятся 11 организаций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83071"/>
            <a:ext cx="9135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отдел осуществляет методическое сопровождение отдела инспекций по надзору за ЯРБ ЗАТО г. Саров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6083" y="4430804"/>
            <a:ext cx="5403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филиал АО «Концерн Росэнергоатом»: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Билибинская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атомная станция» 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81298" y="2417981"/>
            <a:ext cx="3564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3 организации 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«НИЯУ «МИФИ»;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«НИУ «МЭИ»;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ФГАОУ ВО «</a:t>
            </a:r>
            <a:r>
              <a:rPr lang="ru-RU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СевГУ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9044" y="2417981"/>
            <a:ext cx="2984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1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ведении Правительства РФ: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ФГБУ «НИЦ «Курчатовский институт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межправительственная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ММО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«ОИЯИ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29241" y="5077135"/>
            <a:ext cx="9019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расположены:</a:t>
            </a:r>
          </a:p>
          <a:p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реакторы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-18; критические стенды -18; подкритические стенды -8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9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6232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716" y="2276870"/>
            <a:ext cx="4562183" cy="4016158"/>
            <a:chOff x="43716" y="860948"/>
            <a:chExt cx="3016116" cy="2928091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9468432"/>
                </p:ext>
              </p:extLst>
            </p:nvPr>
          </p:nvGraphicFramePr>
          <p:xfrm>
            <a:off x="43716" y="860948"/>
            <a:ext cx="3016116" cy="292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185283" y="2698422"/>
              <a:ext cx="1603670" cy="249092"/>
              <a:chOff x="-74123" y="2028038"/>
              <a:chExt cx="1156261" cy="18681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-74123" y="2029733"/>
                <a:ext cx="551515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 smtClean="0">
                    <a:solidFill>
                      <a:srgbClr val="002060"/>
                    </a:solidFill>
                  </a:rPr>
                  <a:t>26</a:t>
                </a:r>
                <a:endParaRPr lang="ru-RU" sz="1600" kern="0" noProof="0" dirty="0" smtClean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6366" y="2028038"/>
                <a:ext cx="575772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ru-RU" sz="1600" kern="0" noProof="0" dirty="0" smtClean="0">
                    <a:solidFill>
                      <a:srgbClr val="002060"/>
                    </a:solidFill>
                  </a:rPr>
                  <a:t>32</a:t>
                </a:r>
              </a:p>
            </p:txBody>
          </p:sp>
        </p:grp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99296" y="2290520"/>
            <a:ext cx="4498004" cy="4016156"/>
            <a:chOff x="6114674" y="961637"/>
            <a:chExt cx="3016116" cy="2898761"/>
          </a:xfrm>
        </p:grpSpPr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68337049"/>
                </p:ext>
              </p:extLst>
            </p:nvPr>
          </p:nvGraphicFramePr>
          <p:xfrm>
            <a:off x="6114674" y="961637"/>
            <a:ext cx="3016116" cy="2898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45915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93974" y="1627442"/>
              <a:ext cx="1519993" cy="296335"/>
              <a:chOff x="2098594" y="1188885"/>
              <a:chExt cx="1095929" cy="222250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098594" y="1227866"/>
                <a:ext cx="551515" cy="18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600" kern="0" dirty="0">
                    <a:solidFill>
                      <a:srgbClr val="002060"/>
                    </a:solidFill>
                  </a:rPr>
                  <a:t>5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17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50109" y="1188885"/>
                <a:ext cx="544414" cy="18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11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ru-RU" sz="1600" kern="0" dirty="0" smtClean="0">
                    <a:solidFill>
                      <a:srgbClr val="002060"/>
                    </a:solidFill>
                  </a:rPr>
                  <a:t>33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</a:t>
            </a:r>
            <a:r>
              <a:rPr lang="ru-RU" sz="1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</a:t>
            </a:r>
            <a:r>
              <a:rPr lang="ru-RU" sz="1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Ростехнадзора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за 1 квартал 2022 г. и 1 квартал 2023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967" y="1944001"/>
            <a:ext cx="4392488" cy="4349027"/>
            <a:chOff x="35496" y="860951"/>
            <a:chExt cx="4392488" cy="58804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496" y="860951"/>
              <a:ext cx="4392488" cy="5880417"/>
              <a:chOff x="3125214" y="860951"/>
              <a:chExt cx="3016116" cy="2952328"/>
            </a:xfrm>
          </p:grpSpPr>
          <p:graphicFrame>
            <p:nvGraphicFramePr>
              <p:cNvPr id="13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17154882"/>
                  </p:ext>
                </p:extLst>
              </p:nvPr>
            </p:nvGraphicFramePr>
            <p:xfrm>
              <a:off x="3125214" y="860951"/>
              <a:ext cx="3016116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4" name="TextBox 99">
                <a:hlinkClick r:id="" action="ppaction://noaction"/>
              </p:cNvPr>
              <p:cNvSpPr txBox="1"/>
              <p:nvPr/>
            </p:nvSpPr>
            <p:spPr>
              <a:xfrm>
                <a:off x="3166285" y="930301"/>
                <a:ext cx="2879228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</a:t>
                </a: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1 КВАРТАЛЕ 2022 г.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84391" y="4953942"/>
              <a:ext cx="4248040" cy="35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480938" y="1944001"/>
            <a:ext cx="4663062" cy="4349027"/>
            <a:chOff x="4516609" y="946907"/>
            <a:chExt cx="4663062" cy="588041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516609" y="946907"/>
              <a:ext cx="4663062" cy="5880417"/>
              <a:chOff x="4517260" y="904106"/>
              <a:chExt cx="4703158" cy="2952328"/>
            </a:xfrm>
          </p:grpSpPr>
          <p:graphicFrame>
            <p:nvGraphicFramePr>
              <p:cNvPr id="18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2911223"/>
                  </p:ext>
                </p:extLst>
              </p:nvPr>
            </p:nvGraphicFramePr>
            <p:xfrm>
              <a:off x="4517260" y="904106"/>
              <a:ext cx="4703158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9" name="TextBox 99">
                <a:hlinkClick r:id="" action="ppaction://noaction"/>
              </p:cNvPr>
              <p:cNvSpPr txBox="1"/>
              <p:nvPr/>
            </p:nvSpPr>
            <p:spPr>
              <a:xfrm>
                <a:off x="4634309" y="939663"/>
                <a:ext cx="4193133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1200" b="1" kern="0" dirty="0" smtClean="0">
                    <a:latin typeface="Times New Roman" pitchFamily="18" charset="0"/>
                    <a:cs typeface="Times New Roman" pitchFamily="18" charset="0"/>
                  </a:rPr>
                  <a:t>В 1 КВАРТАЛЕ 2023 г.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48733" y="4953942"/>
              <a:ext cx="4193133" cy="104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Внеплановых проверок по</a:t>
              </a:r>
              <a:r>
                <a:rPr kumimoji="0" lang="ru-RU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поручени</a:t>
              </a:r>
              <a:r>
                <a:rPr lang="ru-RU" b="1" kern="0" noProof="0" dirty="0" smtClean="0">
                  <a:latin typeface="Times New Roman" pitchFamily="18" charset="0"/>
                  <a:cs typeface="Times New Roman" pitchFamily="18" charset="0"/>
                </a:rPr>
                <a:t>ю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центрального аппарата </a:t>
              </a:r>
              <a:r>
                <a:rPr kumimoji="0" lang="ru-RU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Ростехнадзора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kumimoji="0" lang="ru-RU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b="1" kern="0" dirty="0" smtClean="0">
                  <a:latin typeface="Times New Roman" pitchFamily="18" charset="0"/>
                  <a:cs typeface="Times New Roman" pitchFamily="18" charset="0"/>
                </a:rPr>
                <a:t>Внеплановых проверок по распоряжению руководителя Центрального МТУ по надзору за ЯРБ – </a:t>
              </a:r>
              <a:r>
                <a:rPr lang="ru-RU" b="1" kern="0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ru-RU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85791" y="1313115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НРДЯРБ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ИЯУ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</a:t>
            </a:r>
            <a:r>
              <a:rPr lang="ru-RU" sz="1600" b="1" kern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БиАЭС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</a:t>
            </a:r>
            <a:r>
              <a:rPr lang="ru-RU" sz="1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Ростехнадзора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за 2023 г.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2023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44045181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5496" y="1367497"/>
            <a:ext cx="4504630" cy="4925531"/>
            <a:chOff x="101269" y="921602"/>
            <a:chExt cx="4504630" cy="5603742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29946766"/>
                </p:ext>
              </p:extLst>
            </p:nvPr>
          </p:nvGraphicFramePr>
          <p:xfrm>
            <a:off x="101269" y="921602"/>
            <a:ext cx="4504630" cy="56037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01269" y="1100934"/>
              <a:ext cx="4379609" cy="28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</a:t>
              </a:r>
              <a:r>
                <a:rPr kumimoji="0" lang="ru-RU" sz="16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16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БиАЭС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85954" y="3350091"/>
              <a:ext cx="4379609" cy="74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 </a:t>
              </a: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1  квартале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2022 г.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нарушений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не было.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285750" marR="0" lvl="0" indent="-28575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just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71350" y="1373000"/>
            <a:ext cx="4560712" cy="4920028"/>
            <a:chOff x="4633278" y="924874"/>
            <a:chExt cx="4565325" cy="5601232"/>
          </a:xfrm>
        </p:grpSpPr>
        <p:graphicFrame>
          <p:nvGraphicFramePr>
            <p:cNvPr id="1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5753635"/>
                </p:ext>
              </p:extLst>
            </p:nvPr>
          </p:nvGraphicFramePr>
          <p:xfrm>
            <a:off x="4683908" y="924874"/>
            <a:ext cx="4498004" cy="56012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4695790" y="2359934"/>
              <a:ext cx="4502813" cy="426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ts val="1100"/>
                </a:lnSpc>
                <a:defRPr/>
              </a:pPr>
              <a:r>
                <a:rPr lang="ru-RU" sz="1400" b="1" kern="0" dirty="0" smtClean="0">
                  <a:latin typeface="Times New Roman" pitchFamily="18" charset="0"/>
                  <a:cs typeface="Times New Roman" pitchFamily="18" charset="0"/>
                </a:rPr>
                <a:t>В  </a:t>
              </a:r>
              <a:r>
                <a:rPr lang="ru-RU" sz="1400" b="1" kern="0" dirty="0">
                  <a:latin typeface="Times New Roman" pitchFamily="18" charset="0"/>
                  <a:cs typeface="Times New Roman" pitchFamily="18" charset="0"/>
                </a:rPr>
                <a:t>1 квартале 2023 г. нарушений не было.</a:t>
              </a:r>
            </a:p>
            <a:p>
              <a:pPr lvl="0" algn="just">
                <a:lnSpc>
                  <a:spcPts val="1100"/>
                </a:lnSpc>
                <a:defRPr/>
              </a:pPr>
              <a:endParaRPr lang="ru-RU" sz="1400" b="1" kern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33278" y="1051339"/>
              <a:ext cx="4379609" cy="280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НАРУШЕНИЯ В РАБОТЕ ИЯУ</a:t>
              </a:r>
              <a:endParaRPr kumimoji="0" lang="ru-RU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0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370382"/>
            <a:ext cx="4412096" cy="5351093"/>
            <a:chOff x="5996545" y="3825009"/>
            <a:chExt cx="4412096" cy="291367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024373" y="3825009"/>
              <a:ext cx="4384268" cy="2913670"/>
              <a:chOff x="6024373" y="3825009"/>
              <a:chExt cx="4384268" cy="2913670"/>
            </a:xfrm>
          </p:grpSpPr>
          <p:graphicFrame>
            <p:nvGraphicFramePr>
              <p:cNvPr id="17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2121709"/>
                  </p:ext>
                </p:extLst>
              </p:nvPr>
            </p:nvGraphicFramePr>
            <p:xfrm>
              <a:off x="6024373" y="3825009"/>
              <a:ext cx="4384268" cy="2913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603006" y="5377014"/>
                <a:ext cx="764921" cy="13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427983" y="1268759"/>
            <a:ext cx="4675920" cy="5452715"/>
            <a:chOff x="4427984" y="3735411"/>
            <a:chExt cx="4716016" cy="2944722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1519689"/>
                </p:ext>
              </p:extLst>
            </p:nvPr>
          </p:nvGraphicFramePr>
          <p:xfrm>
            <a:off x="4427984" y="3735411"/>
            <a:ext cx="4716016" cy="29447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TextBox 99">
              <a:hlinkClick r:id="" action="ppaction://noaction"/>
            </p:cNvPr>
            <p:cNvSpPr txBox="1"/>
            <p:nvPr/>
          </p:nvSpPr>
          <p:spPr>
            <a:xfrm>
              <a:off x="4497447" y="3783262"/>
              <a:ext cx="4536870" cy="43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ОБЩАЯ СУММА  ШТРАФОВ ПО АДМИНИСТРАТИВНЫМ ПРАВОНАРУШЕНИЯМ (ТЫС.РУБ.)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5" name="TextBox 99">
            <a:hlinkClick r:id="" action="ppaction://noaction"/>
          </p:cNvPr>
          <p:cNvSpPr txBox="1"/>
          <p:nvPr/>
        </p:nvSpPr>
        <p:spPr>
          <a:xfrm>
            <a:off x="5640644" y="4124962"/>
            <a:ext cx="3958711" cy="52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  <a:defRPr/>
            </a:pPr>
            <a:r>
              <a:rPr lang="ru-RU" sz="1000" b="1" kern="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должностной лицо АО «ГНЦ РФ - ФЭИ» </a:t>
            </a:r>
            <a:b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b="1" kern="0" dirty="0" smtClean="0">
                <a:latin typeface="Times New Roman" pitchFamily="18" charset="0"/>
                <a:cs typeface="Times New Roman" pitchFamily="18" charset="0"/>
              </a:rPr>
              <a:t>ч.1 ст. 9.6 КоАП </a:t>
            </a:r>
            <a:endParaRPr lang="ru-RU" sz="1000" b="1" kern="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1100"/>
              </a:lnSpc>
              <a:defRPr/>
            </a:pPr>
            <a:endParaRPr lang="ru-RU" sz="1400" b="1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288492"/>
              </p:ext>
            </p:extLst>
          </p:nvPr>
        </p:nvGraphicFramePr>
        <p:xfrm>
          <a:off x="40943" y="1367497"/>
          <a:ext cx="9062960" cy="4797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32436" y="1387622"/>
            <a:ext cx="9058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 НА ПРАВО ВЕДЕНИЯ РАБОТ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ОБЛАСТИ ИСПОЛЬЗОВАНИЯ АТОМНОЙ ЭНЕРГИИ РАБОТНИКАМ ОБЪЕКТОВ ИСПОЛЬЗОВАНИЯ АТОМНОЙ ЭНЕРГИИ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3113</TotalTime>
  <Words>818</Words>
  <Application>Microsoft Office PowerPoint</Application>
  <PresentationFormat>Экран (4:3)</PresentationFormat>
  <Paragraphs>137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Быков Александр Павлович</cp:lastModifiedBy>
  <cp:revision>169</cp:revision>
  <cp:lastPrinted>2017-03-17T07:14:10Z</cp:lastPrinted>
  <dcterms:created xsi:type="dcterms:W3CDTF">2014-12-27T18:53:45Z</dcterms:created>
  <dcterms:modified xsi:type="dcterms:W3CDTF">2023-06-21T09:36:47Z</dcterms:modified>
</cp:coreProperties>
</file>